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59" r:id="rId4"/>
    <p:sldId id="260" r:id="rId5"/>
    <p:sldId id="273" r:id="rId6"/>
    <p:sldId id="270" r:id="rId7"/>
    <p:sldId id="271" r:id="rId8"/>
    <p:sldId id="274" r:id="rId9"/>
    <p:sldId id="275" r:id="rId10"/>
    <p:sldId id="257" r:id="rId11"/>
    <p:sldId id="258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646" autoAdjust="0"/>
  </p:normalViewPr>
  <p:slideViewPr>
    <p:cSldViewPr snapToGrid="0" snapToObjects="1">
      <p:cViewPr varScale="1">
        <p:scale>
          <a:sx n="92" d="100"/>
          <a:sy n="92" d="100"/>
        </p:scale>
        <p:origin x="11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err="1"/>
              <a:t>Desbalanceo</a:t>
            </a:r>
            <a:r>
              <a:rPr lang="en-US" sz="2800" dirty="0"/>
              <a:t> de </a:t>
            </a:r>
            <a:r>
              <a:rPr lang="en-US" sz="2800" dirty="0" err="1"/>
              <a:t>clases</a:t>
            </a:r>
            <a:endParaRPr lang="en-US" sz="2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C7A8-4FA5-BDAB-C39A115EBD76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C7A8-4FA5-BDAB-C39A115EBD76}"/>
              </c:ext>
            </c:extLst>
          </c:dPt>
          <c:cat>
            <c:strRef>
              <c:f>Hoja1!$A$2:$A$3</c:f>
              <c:strCache>
                <c:ptCount val="2"/>
                <c:pt idx="0">
                  <c:v>Clase Baja</c:v>
                </c:pt>
                <c:pt idx="1">
                  <c:v>Clase Alta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3E-437D-B838-4685791CA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9D149-448B-1F46-A9D0-ED57D1534FD9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9E028-603C-6547-B7D8-D91062F0B55A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1160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9E028-603C-6547-B7D8-D91062F0B55A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266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9E028-603C-6547-B7D8-D91062F0B55A}" type="slidenum">
              <a:rPr lang="es-ES_tradnl" smtClean="0"/>
              <a:pPr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849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403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958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498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431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425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610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230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234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379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840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853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83E9D-DD6E-A944-B253-EF9A71BE8F26}" type="datetimeFigureOut">
              <a:rPr lang="es-ES_tradnl" smtClean="0"/>
              <a:pPr/>
              <a:t>10/04/2018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B6FB0-7299-CE4B-BF47-C9BF74F65EF3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611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Picture 2" descr="C:\Users\mba58370\Desktop\PORTAD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3585029" y="362863"/>
            <a:ext cx="8069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dirty="0" err="1" smtClean="0">
                <a:solidFill>
                  <a:schemeClr val="accent3">
                    <a:lumMod val="50000"/>
                  </a:schemeClr>
                </a:solidFill>
              </a:rPr>
              <a:t>Salesforce</a:t>
            </a:r>
            <a:r>
              <a:rPr lang="es-ES_tradnl" sz="3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3000" dirty="0" err="1" smtClean="0">
                <a:solidFill>
                  <a:schemeClr val="accent3">
                    <a:lumMod val="50000"/>
                  </a:schemeClr>
                </a:solidFill>
              </a:rPr>
              <a:t>Predictive</a:t>
            </a:r>
            <a:r>
              <a:rPr lang="es-ES_tradnl" sz="3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3000" dirty="0" err="1" smtClean="0">
                <a:solidFill>
                  <a:schemeClr val="accent3">
                    <a:lumMod val="50000"/>
                  </a:schemeClr>
                </a:solidFill>
              </a:rPr>
              <a:t>Modelling</a:t>
            </a:r>
            <a:endParaRPr lang="es-ES_tradnl" sz="3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r"/>
            <a:r>
              <a:rPr lang="es-ES_tradnl" sz="3000" b="1" dirty="0" smtClean="0">
                <a:solidFill>
                  <a:schemeClr val="accent3">
                    <a:lumMod val="50000"/>
                  </a:schemeClr>
                </a:solidFill>
              </a:rPr>
              <a:t>Equipo </a:t>
            </a:r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34425" y="5606713"/>
            <a:ext cx="25717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2756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Herramientas Utilizadas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10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6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59" y="3243927"/>
            <a:ext cx="1197846" cy="11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pandas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16" y="2335772"/>
            <a:ext cx="2991881" cy="59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scikit lear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06" y="3050330"/>
            <a:ext cx="1506342" cy="150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matplotli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80" y="4815204"/>
            <a:ext cx="2599580" cy="62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nump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036" y="3468761"/>
            <a:ext cx="1722131" cy="68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de bokeh pyth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68" y="4597603"/>
            <a:ext cx="890075" cy="105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spotfi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6" y="2801756"/>
            <a:ext cx="3993798" cy="200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10" y="2304834"/>
            <a:ext cx="1869417" cy="7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ba58370\Desktop\CONTRAPORTAD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732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475891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¿Quiénes somos?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2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44549" y="1747212"/>
            <a:ext cx="11613304" cy="4271207"/>
            <a:chOff x="144549" y="1747212"/>
            <a:chExt cx="11613304" cy="4271207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84" y="1747212"/>
              <a:ext cx="2300778" cy="2398388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82" y="1948746"/>
              <a:ext cx="2137715" cy="2137715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8503" y="1920701"/>
              <a:ext cx="2077052" cy="2051410"/>
            </a:xfrm>
            <a:prstGeom prst="rect">
              <a:avLst/>
            </a:prstGeom>
          </p:spPr>
        </p:pic>
        <p:sp>
          <p:nvSpPr>
            <p:cNvPr id="18" name="CuadroTexto 17"/>
            <p:cNvSpPr txBox="1"/>
            <p:nvPr/>
          </p:nvSpPr>
          <p:spPr>
            <a:xfrm>
              <a:off x="144549" y="4145600"/>
              <a:ext cx="40416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000" b="1" dirty="0" smtClean="0"/>
                <a:t>DAVID JIMÉNEZ PAREDES</a:t>
              </a:r>
              <a:endParaRPr lang="es-ES" sz="3200" dirty="0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31" y="5281116"/>
              <a:ext cx="2463327" cy="381066"/>
            </a:xfrm>
            <a:prstGeom prst="rect">
              <a:avLst/>
            </a:prstGeom>
          </p:spPr>
        </p:pic>
        <p:sp>
          <p:nvSpPr>
            <p:cNvPr id="23" name="CuadroTexto 22"/>
            <p:cNvSpPr txBox="1"/>
            <p:nvPr/>
          </p:nvSpPr>
          <p:spPr>
            <a:xfrm>
              <a:off x="4048815" y="4016047"/>
              <a:ext cx="40416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000" b="1" dirty="0" smtClean="0"/>
                <a:t>RAÚL LÓPEZ JIMÉNEZ</a:t>
              </a:r>
              <a:endParaRPr lang="es-ES" sz="3200" dirty="0"/>
            </a:p>
          </p:txBody>
        </p:sp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82" y="4956293"/>
              <a:ext cx="1841437" cy="1062126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7716205" y="3941983"/>
              <a:ext cx="40416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000" b="1" dirty="0" smtClean="0"/>
                <a:t>FRANCISCO JAVIER VÍLCHEZ TORRALBA</a:t>
              </a:r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037" y="5281116"/>
              <a:ext cx="2303518" cy="58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51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4" y="1501812"/>
            <a:ext cx="4163305" cy="4163305"/>
          </a:xfrm>
          <a:prstGeom prst="rect">
            <a:avLst/>
          </a:prstGeom>
        </p:spPr>
      </p:pic>
      <p:grpSp>
        <p:nvGrpSpPr>
          <p:cNvPr id="31" name="Group 18"/>
          <p:cNvGrpSpPr/>
          <p:nvPr/>
        </p:nvGrpSpPr>
        <p:grpSpPr>
          <a:xfrm rot="18765986" flipH="1" flipV="1">
            <a:off x="9950487" y="4256555"/>
            <a:ext cx="2004630" cy="1521849"/>
            <a:chOff x="5443538" y="2841625"/>
            <a:chExt cx="1304925" cy="781050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33" name="Freeform 5"/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341979" y="674897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¿Por dónde empezar?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815863" y="6049485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mtClean="0"/>
              <a:pPr/>
              <a:t>3</a:t>
            </a:fld>
            <a:endParaRPr lang="es-ES_tradnl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 rot="2834014" flipH="1">
            <a:off x="10198961" y="2350905"/>
            <a:ext cx="2004630" cy="1521849"/>
            <a:chOff x="5443538" y="2841625"/>
            <a:chExt cx="1304925" cy="7810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23" name="Group 11"/>
          <p:cNvGrpSpPr/>
          <p:nvPr/>
        </p:nvGrpSpPr>
        <p:grpSpPr>
          <a:xfrm flipH="1">
            <a:off x="9860303" y="3272818"/>
            <a:ext cx="2004630" cy="1521849"/>
            <a:chOff x="5443538" y="2841625"/>
            <a:chExt cx="1304925" cy="781050"/>
          </a:xfrm>
          <a:solidFill>
            <a:srgbClr val="00B0F0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5443538" y="3232150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rgbClr val="0070C0"/>
              </a:solidFill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 flipV="1">
              <a:off x="5443538" y="2841625"/>
              <a:ext cx="1304925" cy="390525"/>
            </a:xfrm>
            <a:custGeom>
              <a:avLst/>
              <a:gdLst>
                <a:gd name="T0" fmla="*/ 203 w 406"/>
                <a:gd name="T1" fmla="*/ 32 h 119"/>
                <a:gd name="T2" fmla="*/ 406 w 406"/>
                <a:gd name="T3" fmla="*/ 119 h 119"/>
                <a:gd name="T4" fmla="*/ 406 w 406"/>
                <a:gd name="T5" fmla="*/ 0 h 119"/>
                <a:gd name="T6" fmla="*/ 0 w 406"/>
                <a:gd name="T7" fmla="*/ 0 h 119"/>
                <a:gd name="T8" fmla="*/ 0 w 406"/>
                <a:gd name="T9" fmla="*/ 119 h 119"/>
                <a:gd name="T10" fmla="*/ 203 w 406"/>
                <a:gd name="T11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19">
                  <a:moveTo>
                    <a:pt x="203" y="32"/>
                  </a:moveTo>
                  <a:cubicBezTo>
                    <a:pt x="287" y="32"/>
                    <a:pt x="362" y="66"/>
                    <a:pt x="406" y="119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66"/>
                    <a:pt x="119" y="32"/>
                    <a:pt x="203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0070C0"/>
              </a:solidFill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>
                <a:solidFill>
                  <a:srgbClr val="272E3A"/>
                </a:solidFill>
                <a:latin typeface="Open Sans Light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E392FE4-9BAF-473F-B3CA-AE6F0A1A1E54}"/>
              </a:ext>
            </a:extLst>
          </p:cNvPr>
          <p:cNvGrpSpPr/>
          <p:nvPr/>
        </p:nvGrpSpPr>
        <p:grpSpPr>
          <a:xfrm>
            <a:off x="10856530" y="1252607"/>
            <a:ext cx="2969681" cy="6095206"/>
            <a:chOff x="10710968" y="255311"/>
            <a:chExt cx="2969681" cy="6095206"/>
          </a:xfrm>
        </p:grpSpPr>
        <p:sp>
          <p:nvSpPr>
            <p:cNvPr id="14" name="Oval 10"/>
            <p:cNvSpPr/>
            <p:nvPr/>
          </p:nvSpPr>
          <p:spPr>
            <a:xfrm flipH="1">
              <a:off x="10710968" y="1861620"/>
              <a:ext cx="2969681" cy="2969681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2799">
                <a:solidFill>
                  <a:srgbClr val="FFFFFF"/>
                </a:solidFill>
                <a:latin typeface="dt-line-business-01" panose="02000509000000000000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37"/>
            <p:cNvSpPr/>
            <p:nvPr/>
          </p:nvSpPr>
          <p:spPr>
            <a:xfrm rot="5400000" flipH="1">
              <a:off x="8622029" y="2949035"/>
              <a:ext cx="6095206" cy="7077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228554"/>
              <a:r>
                <a:rPr lang="en-US" sz="3999" dirty="0" smtClean="0">
                  <a:solidFill>
                    <a:srgbClr val="FFFFFF"/>
                  </a:solidFill>
                  <a:latin typeface="Open Sans Light"/>
                  <a:cs typeface="Arial" panose="020B0604020202020204" pitchFamily="34" charset="0"/>
                </a:rPr>
                <a:t>RETOS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F0E8026-50C3-40F3-95A6-8A7FF07521D2}"/>
              </a:ext>
            </a:extLst>
          </p:cNvPr>
          <p:cNvGrpSpPr/>
          <p:nvPr/>
        </p:nvGrpSpPr>
        <p:grpSpPr>
          <a:xfrm>
            <a:off x="9497794" y="1297507"/>
            <a:ext cx="1676308" cy="1676307"/>
            <a:chOff x="8834913" y="246673"/>
            <a:chExt cx="1676308" cy="1676307"/>
          </a:xfrm>
        </p:grpSpPr>
        <p:sp>
          <p:nvSpPr>
            <p:cNvPr id="20" name="Oval 21"/>
            <p:cNvSpPr/>
            <p:nvPr/>
          </p:nvSpPr>
          <p:spPr>
            <a:xfrm flipH="1">
              <a:off x="8834913" y="246673"/>
              <a:ext cx="1676308" cy="1676307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1" name="Oval 27"/>
            <p:cNvSpPr/>
            <p:nvPr/>
          </p:nvSpPr>
          <p:spPr>
            <a:xfrm flipH="1">
              <a:off x="8978404" y="393011"/>
              <a:ext cx="1385379" cy="1385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2" name="TextBox 30"/>
            <p:cNvSpPr txBox="1"/>
            <p:nvPr/>
          </p:nvSpPr>
          <p:spPr>
            <a:xfrm flipH="1">
              <a:off x="9025571" y="498535"/>
              <a:ext cx="1294991" cy="1015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en-US" sz="4399" dirty="0">
                  <a:solidFill>
                    <a:srgbClr val="FBFBFB"/>
                  </a:solidFill>
                  <a:latin typeface="Open Sans Light"/>
                </a:rPr>
                <a:t>R</a:t>
              </a:r>
              <a:r>
                <a:rPr lang="en-US" sz="4399" dirty="0" smtClean="0">
                  <a:solidFill>
                    <a:srgbClr val="FBFBFB"/>
                  </a:solidFill>
                  <a:latin typeface="Open Sans Light"/>
                </a:rPr>
                <a:t>1</a:t>
              </a:r>
              <a:endParaRPr lang="en-US" dirty="0">
                <a:solidFill>
                  <a:srgbClr val="FBFBFB"/>
                </a:solidFill>
                <a:latin typeface="Open Sans Light"/>
              </a:endParaRPr>
            </a:p>
            <a:p>
              <a:pPr algn="ctr" defTabSz="228554"/>
              <a:endParaRPr lang="en-US" sz="1600" dirty="0">
                <a:solidFill>
                  <a:srgbClr val="FBFBFB"/>
                </a:solidFill>
                <a:latin typeface="Open Sans Light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37BD1AA3-6455-49C0-B685-FE33BB021EFC}"/>
              </a:ext>
            </a:extLst>
          </p:cNvPr>
          <p:cNvGrpSpPr/>
          <p:nvPr/>
        </p:nvGrpSpPr>
        <p:grpSpPr>
          <a:xfrm>
            <a:off x="8747464" y="3157453"/>
            <a:ext cx="1676308" cy="1676307"/>
            <a:chOff x="7813985" y="2508307"/>
            <a:chExt cx="1676308" cy="1676307"/>
          </a:xfrm>
        </p:grpSpPr>
        <p:sp>
          <p:nvSpPr>
            <p:cNvPr id="28" name="Oval 24"/>
            <p:cNvSpPr/>
            <p:nvPr/>
          </p:nvSpPr>
          <p:spPr>
            <a:xfrm flipH="1">
              <a:off x="7813985" y="2508307"/>
              <a:ext cx="1676308" cy="1676307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 flipH="1">
              <a:off x="7964373" y="2652900"/>
              <a:ext cx="1385379" cy="1385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30" name="TextBox 31"/>
            <p:cNvSpPr txBox="1"/>
            <p:nvPr/>
          </p:nvSpPr>
          <p:spPr>
            <a:xfrm flipH="1">
              <a:off x="8001492" y="2779761"/>
              <a:ext cx="1294991" cy="76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en-US" sz="4399" dirty="0">
                  <a:solidFill>
                    <a:srgbClr val="FBFBFB"/>
                  </a:solidFill>
                  <a:latin typeface="Open Sans Light"/>
                </a:rPr>
                <a:t>R</a:t>
              </a:r>
              <a:r>
                <a:rPr lang="en-US" sz="4399" dirty="0" smtClean="0">
                  <a:solidFill>
                    <a:srgbClr val="FBFBFB"/>
                  </a:solidFill>
                  <a:latin typeface="Open Sans Light"/>
                </a:rPr>
                <a:t>2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CFBA3346-FB24-4CB3-8786-74C18308615D}"/>
              </a:ext>
            </a:extLst>
          </p:cNvPr>
          <p:cNvGrpSpPr/>
          <p:nvPr/>
        </p:nvGrpSpPr>
        <p:grpSpPr>
          <a:xfrm>
            <a:off x="9266145" y="5081090"/>
            <a:ext cx="1676308" cy="1676307"/>
            <a:chOff x="8997576" y="4769942"/>
            <a:chExt cx="1676308" cy="1676307"/>
          </a:xfrm>
        </p:grpSpPr>
        <p:sp>
          <p:nvSpPr>
            <p:cNvPr id="53" name="Oval 25"/>
            <p:cNvSpPr/>
            <p:nvPr/>
          </p:nvSpPr>
          <p:spPr>
            <a:xfrm flipH="1">
              <a:off x="8997576" y="4769942"/>
              <a:ext cx="1676308" cy="1676307"/>
            </a:xfrm>
            <a:prstGeom prst="ellipse">
              <a:avLst/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54" name="Oval 29"/>
            <p:cNvSpPr/>
            <p:nvPr/>
          </p:nvSpPr>
          <p:spPr>
            <a:xfrm flipH="1">
              <a:off x="9143043" y="4915405"/>
              <a:ext cx="1385379" cy="13853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55" name="TextBox 32"/>
            <p:cNvSpPr txBox="1"/>
            <p:nvPr/>
          </p:nvSpPr>
          <p:spPr>
            <a:xfrm flipH="1">
              <a:off x="9189064" y="5084942"/>
              <a:ext cx="1294991" cy="76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554"/>
              <a:r>
                <a:rPr lang="en-US" sz="4399" dirty="0">
                  <a:solidFill>
                    <a:srgbClr val="FBFBFB"/>
                  </a:solidFill>
                  <a:latin typeface="Open Sans Light"/>
                </a:rPr>
                <a:t>R</a:t>
              </a:r>
              <a:r>
                <a:rPr lang="en-US" sz="4399" dirty="0" smtClean="0">
                  <a:solidFill>
                    <a:srgbClr val="FBFBFB"/>
                  </a:solidFill>
                  <a:latin typeface="Open Sans Light"/>
                </a:rPr>
                <a:t>3</a:t>
              </a:r>
              <a:endParaRPr lang="en-US" dirty="0">
                <a:solidFill>
                  <a:srgbClr val="FBFBFB"/>
                </a:solidFill>
                <a:latin typeface="Open Sans Light"/>
              </a:endParaRPr>
            </a:p>
          </p:txBody>
        </p:sp>
      </p:grpSp>
      <p:sp>
        <p:nvSpPr>
          <p:cNvPr id="62" name="Rectangle 33"/>
          <p:cNvSpPr/>
          <p:nvPr/>
        </p:nvSpPr>
        <p:spPr>
          <a:xfrm flipH="1">
            <a:off x="4530902" y="1462619"/>
            <a:ext cx="4880709" cy="929477"/>
          </a:xfrm>
          <a:prstGeom prst="rect">
            <a:avLst/>
          </a:prstGeom>
        </p:spPr>
        <p:txBody>
          <a:bodyPr wrap="square" lIns="243808" rIns="243808" bIns="60952">
            <a:spAutoFit/>
          </a:bodyPr>
          <a:lstStyle/>
          <a:p>
            <a:pPr algn="r" defTabSz="228554">
              <a:lnSpc>
                <a:spcPct val="89000"/>
              </a:lnSpc>
            </a:pPr>
            <a:r>
              <a:rPr lang="en-US" sz="3000" dirty="0" err="1" smtClean="0">
                <a:solidFill>
                  <a:srgbClr val="272E3A"/>
                </a:solidFill>
              </a:rPr>
              <a:t>Desconocimiento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  <a:r>
              <a:rPr lang="en-US" sz="3000" dirty="0" err="1" smtClean="0">
                <a:solidFill>
                  <a:srgbClr val="272E3A"/>
                </a:solidFill>
              </a:rPr>
              <a:t>teórico</a:t>
            </a:r>
            <a:r>
              <a:rPr lang="en-US" sz="3000" dirty="0" smtClean="0">
                <a:solidFill>
                  <a:srgbClr val="272E3A"/>
                </a:solidFill>
              </a:rPr>
              <a:t> en el </a:t>
            </a:r>
            <a:r>
              <a:rPr lang="en-US" sz="3000" dirty="0" err="1" smtClean="0">
                <a:solidFill>
                  <a:srgbClr val="272E3A"/>
                </a:solidFill>
              </a:rPr>
              <a:t>ámbito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  <a:r>
              <a:rPr lang="en-US" sz="3000" dirty="0" err="1" smtClean="0">
                <a:solidFill>
                  <a:srgbClr val="272E3A"/>
                </a:solidFill>
              </a:rPr>
              <a:t>asociado</a:t>
            </a:r>
            <a:r>
              <a:rPr lang="en-US" sz="3000" dirty="0" smtClean="0">
                <a:solidFill>
                  <a:srgbClr val="272E3A"/>
                </a:solidFill>
              </a:rPr>
              <a:t> al </a:t>
            </a:r>
            <a:r>
              <a:rPr lang="en-US" sz="3000" dirty="0" err="1" smtClean="0">
                <a:solidFill>
                  <a:srgbClr val="272E3A"/>
                </a:solidFill>
              </a:rPr>
              <a:t>reto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</a:p>
        </p:txBody>
      </p:sp>
      <p:sp>
        <p:nvSpPr>
          <p:cNvPr id="63" name="Rectangle 40"/>
          <p:cNvSpPr/>
          <p:nvPr/>
        </p:nvSpPr>
        <p:spPr>
          <a:xfrm flipH="1">
            <a:off x="3409749" y="3295758"/>
            <a:ext cx="5275787" cy="929477"/>
          </a:xfrm>
          <a:prstGeom prst="rect">
            <a:avLst/>
          </a:prstGeom>
        </p:spPr>
        <p:txBody>
          <a:bodyPr wrap="square" lIns="243808" rIns="243808" bIns="60952">
            <a:spAutoFit/>
          </a:bodyPr>
          <a:lstStyle/>
          <a:p>
            <a:pPr algn="r" defTabSz="228554">
              <a:lnSpc>
                <a:spcPct val="89000"/>
              </a:lnSpc>
            </a:pPr>
            <a:r>
              <a:rPr lang="en-US" sz="3000" dirty="0" err="1" smtClean="0">
                <a:solidFill>
                  <a:srgbClr val="272E3A"/>
                </a:solidFill>
              </a:rPr>
              <a:t>Conjunto</a:t>
            </a:r>
            <a:r>
              <a:rPr lang="en-US" sz="3000" dirty="0" smtClean="0">
                <a:solidFill>
                  <a:srgbClr val="272E3A"/>
                </a:solidFill>
              </a:rPr>
              <a:t>  de </a:t>
            </a:r>
            <a:r>
              <a:rPr lang="en-US" sz="3000" dirty="0" err="1" smtClean="0">
                <a:solidFill>
                  <a:srgbClr val="272E3A"/>
                </a:solidFill>
              </a:rPr>
              <a:t>datos</a:t>
            </a:r>
            <a:r>
              <a:rPr lang="en-US" sz="3000" dirty="0" smtClean="0">
                <a:solidFill>
                  <a:srgbClr val="272E3A"/>
                </a:solidFill>
              </a:rPr>
              <a:t> con </a:t>
            </a:r>
            <a:r>
              <a:rPr lang="en-US" sz="3000" dirty="0" err="1" smtClean="0">
                <a:solidFill>
                  <a:srgbClr val="272E3A"/>
                </a:solidFill>
              </a:rPr>
              <a:t>una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  <a:r>
              <a:rPr lang="en-US" sz="3000" dirty="0" err="1" smtClean="0">
                <a:solidFill>
                  <a:srgbClr val="272E3A"/>
                </a:solidFill>
              </a:rPr>
              <a:t>elevada</a:t>
            </a:r>
            <a:r>
              <a:rPr lang="en-US" sz="3000" dirty="0" smtClean="0">
                <a:solidFill>
                  <a:srgbClr val="272E3A"/>
                </a:solidFill>
              </a:rPr>
              <a:t> </a:t>
            </a:r>
            <a:r>
              <a:rPr lang="en-US" sz="3000" dirty="0" err="1" smtClean="0">
                <a:solidFill>
                  <a:srgbClr val="272E3A"/>
                </a:solidFill>
              </a:rPr>
              <a:t>dimensionalidad</a:t>
            </a:r>
            <a:endParaRPr lang="en-US" sz="3000" dirty="0">
              <a:solidFill>
                <a:srgbClr val="272E3A"/>
              </a:solidFill>
            </a:endParaRPr>
          </a:p>
        </p:txBody>
      </p:sp>
      <p:sp>
        <p:nvSpPr>
          <p:cNvPr id="64" name="Rectangle 43"/>
          <p:cNvSpPr/>
          <p:nvPr/>
        </p:nvSpPr>
        <p:spPr>
          <a:xfrm flipH="1">
            <a:off x="4208067" y="5349678"/>
            <a:ext cx="4932297" cy="929477"/>
          </a:xfrm>
          <a:prstGeom prst="rect">
            <a:avLst/>
          </a:prstGeom>
        </p:spPr>
        <p:txBody>
          <a:bodyPr wrap="square" lIns="243808" rIns="243808" bIns="60952">
            <a:spAutoFit/>
          </a:bodyPr>
          <a:lstStyle/>
          <a:p>
            <a:pPr algn="r" defTabSz="228554">
              <a:lnSpc>
                <a:spcPct val="89000"/>
              </a:lnSpc>
            </a:pPr>
            <a:r>
              <a:rPr lang="en-US" sz="3000" dirty="0" err="1" smtClean="0">
                <a:solidFill>
                  <a:srgbClr val="272E3A"/>
                </a:solidFill>
              </a:rPr>
              <a:t>Contexto</a:t>
            </a:r>
            <a:r>
              <a:rPr lang="en-US" sz="3000" dirty="0" smtClean="0">
                <a:solidFill>
                  <a:srgbClr val="272E3A"/>
                </a:solidFill>
              </a:rPr>
              <a:t> de las variables </a:t>
            </a:r>
            <a:r>
              <a:rPr lang="en-US" sz="3000" dirty="0" err="1" smtClean="0">
                <a:solidFill>
                  <a:srgbClr val="272E3A"/>
                </a:solidFill>
              </a:rPr>
              <a:t>desconocido</a:t>
            </a:r>
            <a:endParaRPr lang="en-US" sz="3000" dirty="0">
              <a:solidFill>
                <a:srgbClr val="272E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0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7" y="2551359"/>
            <a:ext cx="3784795" cy="264173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6" y="2399359"/>
            <a:ext cx="3949903" cy="264808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0" y="6802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Distribución del poder adquisitivo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4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184"/>
            <a:ext cx="5642606" cy="3714790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854765" y="3409122"/>
            <a:ext cx="3400580" cy="1638324"/>
            <a:chOff x="854765" y="3409122"/>
            <a:chExt cx="3400580" cy="1638324"/>
          </a:xfrm>
        </p:grpSpPr>
        <p:cxnSp>
          <p:nvCxnSpPr>
            <p:cNvPr id="15" name="Conector recto 14"/>
            <p:cNvCxnSpPr/>
            <p:nvPr/>
          </p:nvCxnSpPr>
          <p:spPr>
            <a:xfrm flipV="1">
              <a:off x="4255345" y="3409122"/>
              <a:ext cx="0" cy="1638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854765" y="3409122"/>
              <a:ext cx="3400580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upo 11"/>
          <p:cNvGrpSpPr/>
          <p:nvPr/>
        </p:nvGrpSpPr>
        <p:grpSpPr>
          <a:xfrm>
            <a:off x="10031632" y="1302026"/>
            <a:ext cx="1123226" cy="5158409"/>
            <a:chOff x="10031632" y="1302026"/>
            <a:chExt cx="1123226" cy="5158409"/>
          </a:xfrm>
        </p:grpSpPr>
        <p:sp>
          <p:nvSpPr>
            <p:cNvPr id="5" name="Cerrar llave 4"/>
            <p:cNvSpPr/>
            <p:nvPr/>
          </p:nvSpPr>
          <p:spPr>
            <a:xfrm>
              <a:off x="10031632" y="1302026"/>
              <a:ext cx="425658" cy="2107095"/>
            </a:xfrm>
            <a:prstGeom prst="rightBrace">
              <a:avLst/>
            </a:prstGeom>
            <a:noFill/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Cerrar llave 13"/>
            <p:cNvSpPr/>
            <p:nvPr/>
          </p:nvSpPr>
          <p:spPr>
            <a:xfrm>
              <a:off x="10048728" y="4335333"/>
              <a:ext cx="425658" cy="2125102"/>
            </a:xfrm>
            <a:prstGeom prst="rightBrace">
              <a:avLst/>
            </a:prstGeom>
            <a:noFill/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uadroTexto 5"/>
            <p:cNvSpPr txBox="1"/>
            <p:nvPr/>
          </p:nvSpPr>
          <p:spPr>
            <a:xfrm rot="5400000">
              <a:off x="9997650" y="2069322"/>
              <a:ext cx="17604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000" dirty="0" smtClean="0"/>
                <a:t>Clase Baja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 rot="5400000">
              <a:off x="10023234" y="5089657"/>
              <a:ext cx="17092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000" dirty="0" smtClean="0"/>
                <a:t>Clase Alta</a:t>
              </a:r>
              <a:endParaRPr lang="es-E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40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02 0.10996 L 0.4789 -0.1800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451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75 -0.0162 L 0.47175 0.233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644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5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0" y="6492875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7 CuadroTexto"/>
          <p:cNvSpPr txBox="1"/>
          <p:nvPr/>
        </p:nvSpPr>
        <p:spPr>
          <a:xfrm>
            <a:off x="341979" y="722511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¿Afecta la tenencia de productos?</a:t>
            </a:r>
            <a:endParaRPr lang="es-ES_tradnl" sz="4000" b="1" dirty="0" smtClean="0"/>
          </a:p>
        </p:txBody>
      </p:sp>
      <p:grpSp>
        <p:nvGrpSpPr>
          <p:cNvPr id="27" name="Grupo 26"/>
          <p:cNvGrpSpPr/>
          <p:nvPr/>
        </p:nvGrpSpPr>
        <p:grpSpPr>
          <a:xfrm>
            <a:off x="193964" y="1436849"/>
            <a:ext cx="6982691" cy="2425792"/>
            <a:chOff x="193964" y="1501501"/>
            <a:chExt cx="6982691" cy="2425792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90" r="15240"/>
            <a:stretch/>
          </p:blipFill>
          <p:spPr>
            <a:xfrm>
              <a:off x="5228532" y="1539115"/>
              <a:ext cx="987136" cy="2259738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21" r="66338"/>
            <a:stretch/>
          </p:blipFill>
          <p:spPr>
            <a:xfrm>
              <a:off x="3968378" y="1511655"/>
              <a:ext cx="999842" cy="237777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3" r="46956"/>
            <a:stretch/>
          </p:blipFill>
          <p:spPr>
            <a:xfrm>
              <a:off x="1373831" y="1501501"/>
              <a:ext cx="1907681" cy="2398084"/>
            </a:xfrm>
            <a:prstGeom prst="rect">
              <a:avLst/>
            </a:prstGeom>
          </p:spPr>
        </p:pic>
        <p:sp>
          <p:nvSpPr>
            <p:cNvPr id="4" name="Rectángulo redondeado 3"/>
            <p:cNvSpPr/>
            <p:nvPr/>
          </p:nvSpPr>
          <p:spPr>
            <a:xfrm>
              <a:off x="193964" y="1521810"/>
              <a:ext cx="6982691" cy="2405483"/>
            </a:xfrm>
            <a:prstGeom prst="roundRect">
              <a:avLst/>
            </a:prstGeom>
            <a:noFill/>
            <a:ln w="5715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CuadroTexto 4"/>
            <p:cNvSpPr txBox="1"/>
            <p:nvPr/>
          </p:nvSpPr>
          <p:spPr>
            <a:xfrm rot="16200000">
              <a:off x="-455619" y="2423982"/>
              <a:ext cx="23275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rgbClr val="41719C"/>
                  </a:solidFill>
                </a:rPr>
                <a:t>CLASE ALTA</a:t>
              </a:r>
              <a:endParaRPr lang="es-ES" sz="2800" b="1" dirty="0">
                <a:solidFill>
                  <a:srgbClr val="41719C"/>
                </a:solidFill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236688" y="4001946"/>
            <a:ext cx="6939968" cy="2477535"/>
            <a:chOff x="236688" y="4066598"/>
            <a:chExt cx="6939968" cy="2477535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15" r="47220"/>
            <a:stretch/>
          </p:blipFill>
          <p:spPr>
            <a:xfrm>
              <a:off x="1470062" y="4117855"/>
              <a:ext cx="1811450" cy="2375020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54" r="15681"/>
            <a:stretch/>
          </p:blipFill>
          <p:spPr>
            <a:xfrm>
              <a:off x="5435028" y="4140540"/>
              <a:ext cx="904009" cy="2329649"/>
            </a:xfrm>
            <a:prstGeom prst="rect">
              <a:avLst/>
            </a:prstGeom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09" r="66602"/>
            <a:stretch/>
          </p:blipFill>
          <p:spPr>
            <a:xfrm>
              <a:off x="4067469" y="4163226"/>
              <a:ext cx="883228" cy="2329649"/>
            </a:xfrm>
            <a:prstGeom prst="rect">
              <a:avLst/>
            </a:prstGeom>
          </p:spPr>
        </p:pic>
        <p:sp>
          <p:nvSpPr>
            <p:cNvPr id="23" name="Rectángulo redondeado 22"/>
            <p:cNvSpPr/>
            <p:nvPr/>
          </p:nvSpPr>
          <p:spPr>
            <a:xfrm>
              <a:off x="236688" y="4066598"/>
              <a:ext cx="6939968" cy="2477535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CuadroTexto 23"/>
            <p:cNvSpPr txBox="1"/>
            <p:nvPr/>
          </p:nvSpPr>
          <p:spPr>
            <a:xfrm rot="16200000">
              <a:off x="-412896" y="4968770"/>
              <a:ext cx="2327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rgbClr val="C00000"/>
                  </a:solidFill>
                </a:rPr>
                <a:t>CLASE BAJA</a:t>
              </a:r>
              <a:endParaRPr lang="es-ES" sz="2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7176656" y="1654540"/>
            <a:ext cx="4709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/>
              <a:t>Misma distribución de tenencia de productos en ambas clases económicas</a:t>
            </a:r>
            <a:endParaRPr lang="es-ES" sz="2800" b="1" dirty="0"/>
          </a:p>
        </p:txBody>
      </p:sp>
      <p:sp>
        <p:nvSpPr>
          <p:cNvPr id="25" name="Flecha a la derecha con muesca 24"/>
          <p:cNvSpPr/>
          <p:nvPr/>
        </p:nvSpPr>
        <p:spPr>
          <a:xfrm rot="5400000">
            <a:off x="8880113" y="3138704"/>
            <a:ext cx="1302327" cy="116482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7333674" y="4505607"/>
            <a:ext cx="45421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/>
              <a:t>SE PUEDEN ELIMINAR, REDUCCIÓN DE DIMENSIONALIDAD</a:t>
            </a:r>
          </a:p>
        </p:txBody>
      </p:sp>
    </p:spTree>
    <p:extLst>
      <p:ext uri="{BB962C8B-B14F-4D97-AF65-F5344CB8AC3E}">
        <p14:creationId xmlns:p14="http://schemas.microsoft.com/office/powerpoint/2010/main" val="110913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3" y="1388388"/>
            <a:ext cx="3445985" cy="344598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36" y="1640418"/>
            <a:ext cx="7558327" cy="306581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Trabajando con clase “Baja” </a:t>
            </a:r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6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80212" y="4784024"/>
            <a:ext cx="33852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600" b="1" dirty="0" smtClean="0"/>
              <a:t>¿QUÉ SON ESOS PICOS?</a:t>
            </a:r>
            <a:endParaRPr lang="es-ES" sz="4600" b="1" dirty="0"/>
          </a:p>
        </p:txBody>
      </p:sp>
      <p:sp>
        <p:nvSpPr>
          <p:cNvPr id="5" name="Cheurón 4"/>
          <p:cNvSpPr/>
          <p:nvPr/>
        </p:nvSpPr>
        <p:spPr>
          <a:xfrm>
            <a:off x="3865418" y="4973782"/>
            <a:ext cx="841148" cy="49876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3" name="Cheurón 12"/>
          <p:cNvSpPr/>
          <p:nvPr/>
        </p:nvSpPr>
        <p:spPr>
          <a:xfrm>
            <a:off x="3865418" y="5827424"/>
            <a:ext cx="841148" cy="49876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706566" y="4984438"/>
            <a:ext cx="722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¿VARIAS POBLACIONES JUNTAS EN EL DATASET?</a:t>
            </a:r>
            <a:endParaRPr lang="es-ES" sz="2800" b="1" dirty="0"/>
          </a:p>
        </p:txBody>
      </p:sp>
      <p:sp>
        <p:nvSpPr>
          <p:cNvPr id="15" name="CuadroTexto 14"/>
          <p:cNvSpPr txBox="1"/>
          <p:nvPr/>
        </p:nvSpPr>
        <p:spPr>
          <a:xfrm>
            <a:off x="4706566" y="5785860"/>
            <a:ext cx="722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/>
              <a:t>¿TIENEN ALGO EN COMÚN?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91801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3" grpId="0" animBg="1"/>
      <p:bldP spid="6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/>
              <a:t>Trabajando con clase </a:t>
            </a:r>
            <a:r>
              <a:rPr lang="es-ES_tradnl" sz="4000" b="1" dirty="0" smtClean="0"/>
              <a:t>“Alta” </a:t>
            </a:r>
            <a:endParaRPr lang="es-ES_tradnl" sz="4000" b="1" dirty="0"/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7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 err="1" smtClean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095159" y="1742298"/>
            <a:ext cx="6802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/>
              <a:t>SOLUCIONES</a:t>
            </a:r>
            <a:r>
              <a:rPr lang="es-ES" sz="3200" b="1" dirty="0" smtClean="0"/>
              <a:t> IMPLEMENTADAS</a:t>
            </a:r>
            <a:endParaRPr lang="es-ES" sz="3200" b="1" dirty="0"/>
          </a:p>
        </p:txBody>
      </p:sp>
      <p:grpSp>
        <p:nvGrpSpPr>
          <p:cNvPr id="19" name="Grupo 18"/>
          <p:cNvGrpSpPr/>
          <p:nvPr/>
        </p:nvGrpSpPr>
        <p:grpSpPr>
          <a:xfrm>
            <a:off x="95998" y="1715304"/>
            <a:ext cx="5519529" cy="4387843"/>
            <a:chOff x="480212" y="1742298"/>
            <a:chExt cx="5519529" cy="4387843"/>
          </a:xfrm>
        </p:grpSpPr>
        <p:graphicFrame>
          <p:nvGraphicFramePr>
            <p:cNvPr id="4" name="Gráfico 3"/>
            <p:cNvGraphicFramePr/>
            <p:nvPr>
              <p:extLst/>
            </p:nvPr>
          </p:nvGraphicFramePr>
          <p:xfrm>
            <a:off x="480212" y="1742298"/>
            <a:ext cx="5519529" cy="43878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CuadroTexto 5"/>
            <p:cNvSpPr txBox="1"/>
            <p:nvPr/>
          </p:nvSpPr>
          <p:spPr>
            <a:xfrm>
              <a:off x="1442195" y="2587547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 smtClean="0"/>
                <a:t>20%</a:t>
              </a:r>
              <a:endParaRPr lang="es-ES" sz="2800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351649" y="5443334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/>
                <a:t>8</a:t>
              </a:r>
              <a:r>
                <a:rPr lang="es-ES" sz="2800" dirty="0" smtClean="0"/>
                <a:t>0%</a:t>
              </a:r>
              <a:endParaRPr lang="es-ES" sz="2800" dirty="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438792" y="2429395"/>
            <a:ext cx="4156363" cy="1134493"/>
            <a:chOff x="6414657" y="2919627"/>
            <a:chExt cx="4156363" cy="1134493"/>
          </a:xfrm>
        </p:grpSpPr>
        <p:sp>
          <p:nvSpPr>
            <p:cNvPr id="17" name="Rectángulo redondeado 16"/>
            <p:cNvSpPr/>
            <p:nvPr/>
          </p:nvSpPr>
          <p:spPr>
            <a:xfrm>
              <a:off x="6414657" y="2919627"/>
              <a:ext cx="4114801" cy="11344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6504492" y="3009821"/>
              <a:ext cx="40665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/>
                <a:t>OVERSAMPLING PODER ADQUISITIVO MUY ALTO</a:t>
              </a:r>
              <a:endParaRPr lang="es-ES" sz="2800" b="1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6438792" y="3773932"/>
            <a:ext cx="4114801" cy="1134493"/>
            <a:chOff x="6331527" y="2919627"/>
            <a:chExt cx="4114801" cy="1134493"/>
          </a:xfrm>
        </p:grpSpPr>
        <p:sp>
          <p:nvSpPr>
            <p:cNvPr id="21" name="Rectángulo redondeado 20"/>
            <p:cNvSpPr/>
            <p:nvPr/>
          </p:nvSpPr>
          <p:spPr>
            <a:xfrm>
              <a:off x="6331527" y="2919627"/>
              <a:ext cx="4114801" cy="11344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6449072" y="2995966"/>
              <a:ext cx="39418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/>
                <a:t>OVERSAMPLING PODER ADQUISITIVO MEDIO</a:t>
              </a:r>
              <a:endParaRPr lang="es-ES" sz="2800" b="1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383372" y="5229629"/>
            <a:ext cx="4114801" cy="1134493"/>
            <a:chOff x="6331527" y="2919627"/>
            <a:chExt cx="4114801" cy="113449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4" name="Rectángulo redondeado 23"/>
            <p:cNvSpPr/>
            <p:nvPr/>
          </p:nvSpPr>
          <p:spPr>
            <a:xfrm>
              <a:off x="6331527" y="2919627"/>
              <a:ext cx="4114801" cy="1134493"/>
            </a:xfrm>
            <a:prstGeom prst="round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6449072" y="2995966"/>
              <a:ext cx="3941836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/>
                <a:t>OTRAS OPCIONES</a:t>
              </a:r>
            </a:p>
            <a:p>
              <a:pPr algn="ctr"/>
              <a:r>
                <a:rPr lang="es-ES" sz="2800" b="1" dirty="0" smtClean="0"/>
                <a:t>- </a:t>
              </a:r>
              <a:r>
                <a:rPr lang="es-ES" sz="2800" b="1" i="1" dirty="0" smtClean="0"/>
                <a:t>SMOTE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83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474454" y="1521595"/>
            <a:ext cx="1124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/>
              <a:t>Regresión lineal </a:t>
            </a:r>
            <a:r>
              <a:rPr lang="es-ES_tradnl" sz="3200" i="1" dirty="0" smtClean="0"/>
              <a:t>Lasso</a:t>
            </a:r>
            <a:endParaRPr lang="es-ES_tradnl" sz="3200" i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Modelos</a:t>
            </a:r>
            <a:endParaRPr lang="es-ES_tradnl" sz="4000" b="1" dirty="0"/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8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Flecha abajo 1"/>
          <p:cNvSpPr/>
          <p:nvPr/>
        </p:nvSpPr>
        <p:spPr>
          <a:xfrm>
            <a:off x="5884356" y="2098763"/>
            <a:ext cx="420414" cy="741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6 CuadroTexto"/>
          <p:cNvSpPr txBox="1"/>
          <p:nvPr/>
        </p:nvSpPr>
        <p:spPr>
          <a:xfrm>
            <a:off x="474454" y="2876075"/>
            <a:ext cx="1124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Berlin Sans FB" panose="020E0602020502020306" pitchFamily="34" charset="0"/>
              </a:rPr>
              <a:t>Light GBM, Gradient Boosting </a:t>
            </a:r>
            <a:r>
              <a:rPr lang="en-US" sz="3200" i="1" dirty="0" smtClean="0">
                <a:latin typeface="Berlin Sans FB" panose="020E0602020502020306" pitchFamily="34" charset="0"/>
              </a:rPr>
              <a:t>Regression, </a:t>
            </a:r>
            <a:r>
              <a:rPr lang="en-US" sz="3200" i="1" dirty="0" err="1" smtClean="0">
                <a:latin typeface="Berlin Sans FB" panose="020E0602020502020306" pitchFamily="34" charset="0"/>
              </a:rPr>
              <a:t>XGBoost</a:t>
            </a:r>
            <a:r>
              <a:rPr lang="en-US" sz="3200" i="1" dirty="0" smtClean="0">
                <a:latin typeface="Berlin Sans FB" panose="020E0602020502020306" pitchFamily="34" charset="0"/>
              </a:rPr>
              <a:t>...</a:t>
            </a:r>
            <a:endParaRPr lang="en-US" sz="3200" i="1" dirty="0">
              <a:latin typeface="Berlin Sans FB" panose="020E0602020502020306" pitchFamily="34" charset="0"/>
            </a:endParaRPr>
          </a:p>
        </p:txBody>
      </p:sp>
      <p:sp>
        <p:nvSpPr>
          <p:cNvPr id="15" name="Flecha abajo 14"/>
          <p:cNvSpPr/>
          <p:nvPr/>
        </p:nvSpPr>
        <p:spPr>
          <a:xfrm>
            <a:off x="5884356" y="3469979"/>
            <a:ext cx="420414" cy="741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6 CuadroTexto"/>
          <p:cNvSpPr txBox="1"/>
          <p:nvPr/>
        </p:nvSpPr>
        <p:spPr>
          <a:xfrm>
            <a:off x="474454" y="4228762"/>
            <a:ext cx="1124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 smtClean="0"/>
              <a:t>Modelos de apilamiento/</a:t>
            </a:r>
            <a:r>
              <a:rPr lang="es-ES_tradnl" sz="3200" i="1" dirty="0" err="1" smtClean="0"/>
              <a:t>Stacking</a:t>
            </a:r>
            <a:r>
              <a:rPr lang="es-ES_tradnl" sz="3200" i="1" dirty="0" smtClean="0"/>
              <a:t> </a:t>
            </a:r>
            <a:r>
              <a:rPr lang="es-ES_tradnl" sz="3200" i="1" dirty="0" err="1" smtClean="0"/>
              <a:t>Models</a:t>
            </a:r>
            <a:endParaRPr lang="es-ES_tradnl" sz="3200" i="1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89" y="4732392"/>
            <a:ext cx="5666548" cy="21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5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13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474454" y="1778000"/>
            <a:ext cx="11240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s-ES" sz="3000" dirty="0">
                <a:latin typeface="Calibri" charset="0"/>
                <a:ea typeface="Calibri" charset="0"/>
                <a:cs typeface="Calibri" charset="0"/>
              </a:rPr>
              <a:t>Medida de evaluación	  </a:t>
            </a:r>
            <a:r>
              <a:rPr lang="es-ES" sz="3000" i="1" dirty="0" err="1">
                <a:latin typeface="Calibri" charset="0"/>
                <a:ea typeface="Calibri" charset="0"/>
                <a:cs typeface="Calibri" charset="0"/>
              </a:rPr>
              <a:t>Root</a:t>
            </a:r>
            <a:r>
              <a:rPr lang="es-ES" sz="3000" i="1" dirty="0">
                <a:latin typeface="Calibri" charset="0"/>
                <a:ea typeface="Calibri" charset="0"/>
                <a:cs typeface="Calibri" charset="0"/>
              </a:rPr>
              <a:t> Mean </a:t>
            </a:r>
            <a:r>
              <a:rPr lang="es-ES" sz="3000" i="1" dirty="0" err="1">
                <a:latin typeface="Calibri" charset="0"/>
                <a:ea typeface="Calibri" charset="0"/>
                <a:cs typeface="Calibri" charset="0"/>
              </a:rPr>
              <a:t>Squared</a:t>
            </a:r>
            <a:r>
              <a:rPr lang="es-ES" sz="30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000" i="1" dirty="0" err="1">
                <a:latin typeface="Calibri" charset="0"/>
                <a:ea typeface="Calibri" charset="0"/>
                <a:cs typeface="Calibri" charset="0"/>
              </a:rPr>
              <a:t>Logarithmic</a:t>
            </a:r>
            <a:r>
              <a:rPr lang="es-ES" sz="3000" i="1" dirty="0">
                <a:latin typeface="Calibri" charset="0"/>
                <a:ea typeface="Calibri" charset="0"/>
                <a:cs typeface="Calibri" charset="0"/>
              </a:rPr>
              <a:t> Error</a:t>
            </a:r>
            <a:r>
              <a:rPr lang="es-ES" sz="3000" dirty="0">
                <a:latin typeface="Calibri" charset="0"/>
                <a:ea typeface="Calibri" charset="0"/>
                <a:cs typeface="Calibri" charset="0"/>
              </a:rPr>
              <a:t> (RMSLE) </a:t>
            </a:r>
          </a:p>
          <a:p>
            <a:pPr marL="571500" indent="-571500">
              <a:buFont typeface="Arial" charset="0"/>
              <a:buChar char="•"/>
            </a:pPr>
            <a:r>
              <a:rPr lang="es-ES" sz="3000" dirty="0">
                <a:latin typeface="Calibri" charset="0"/>
                <a:ea typeface="Calibri" charset="0"/>
                <a:cs typeface="Calibri" charset="0"/>
              </a:rPr>
              <a:t>Validación Cruzada       </a:t>
            </a:r>
            <a:r>
              <a:rPr lang="es-ES" sz="3000" dirty="0" err="1">
                <a:latin typeface="Calibri" charset="0"/>
                <a:ea typeface="Calibri" charset="0"/>
                <a:cs typeface="Calibri" charset="0"/>
              </a:rPr>
              <a:t>K_fold</a:t>
            </a:r>
            <a:r>
              <a:rPr lang="es-ES" sz="3000" dirty="0">
                <a:latin typeface="Calibri" charset="0"/>
                <a:ea typeface="Calibri" charset="0"/>
                <a:cs typeface="Calibri" charset="0"/>
              </a:rPr>
              <a:t> = 5</a:t>
            </a:r>
          </a:p>
          <a:p>
            <a:pPr marL="571500" indent="-571500">
              <a:buFont typeface="Arial" charset="0"/>
              <a:buChar char="•"/>
            </a:pPr>
            <a:r>
              <a:rPr lang="es-ES" sz="3000" i="1" dirty="0" err="1">
                <a:latin typeface="Calibri" charset="0"/>
                <a:ea typeface="Calibri" charset="0"/>
                <a:cs typeface="Calibri" charset="0"/>
              </a:rPr>
              <a:t>Tuning</a:t>
            </a:r>
            <a:r>
              <a:rPr lang="es-ES" sz="3000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sz="3000" dirty="0">
                <a:latin typeface="Calibri" charset="0"/>
                <a:ea typeface="Calibri" charset="0"/>
                <a:cs typeface="Calibri" charset="0"/>
              </a:rPr>
              <a:t>parámetros por cada </a:t>
            </a:r>
            <a:r>
              <a:rPr lang="es-ES" sz="3000" dirty="0" smtClean="0">
                <a:latin typeface="Calibri" charset="0"/>
                <a:ea typeface="Calibri" charset="0"/>
                <a:cs typeface="Calibri" charset="0"/>
              </a:rPr>
              <a:t>modelo</a:t>
            </a:r>
          </a:p>
          <a:p>
            <a:pPr marL="571500" indent="-571500">
              <a:buFont typeface="Arial" charset="0"/>
              <a:buChar char="•"/>
            </a:pPr>
            <a:r>
              <a:rPr lang="es-ES" sz="3000" dirty="0" smtClean="0">
                <a:latin typeface="Calibri" charset="0"/>
                <a:ea typeface="Calibri" charset="0"/>
                <a:cs typeface="Calibri" charset="0"/>
              </a:rPr>
              <a:t>Mejor modelo        Modelo de apilamiento</a:t>
            </a:r>
          </a:p>
          <a:p>
            <a:pPr marL="571500" indent="-571500">
              <a:buFont typeface="Arial" charset="0"/>
              <a:buChar char="•"/>
            </a:pPr>
            <a:r>
              <a:rPr lang="es-ES" sz="3000" dirty="0" smtClean="0">
                <a:latin typeface="Calibri" charset="0"/>
                <a:ea typeface="Calibri" charset="0"/>
                <a:cs typeface="Calibri" charset="0"/>
              </a:rPr>
              <a:t>RMSE (5-fold) = 0.3188		RMSE(Train) = 0.2579</a:t>
            </a:r>
            <a:endParaRPr lang="es-ES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80212" y="1007418"/>
            <a:ext cx="1124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Evaluación del modelo</a:t>
            </a:r>
            <a:endParaRPr lang="es-ES_tradnl" sz="4000" b="1" dirty="0"/>
          </a:p>
        </p:txBody>
      </p:sp>
      <p:sp>
        <p:nvSpPr>
          <p:cNvPr id="9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185481" y="6356350"/>
            <a:ext cx="2743200" cy="365125"/>
          </a:xfrm>
        </p:spPr>
        <p:txBody>
          <a:bodyPr/>
          <a:lstStyle/>
          <a:p>
            <a:fld id="{25DB6FB0-7299-CE4B-BF47-C9BF74F65EF3}" type="slidenum">
              <a:rPr lang="es-ES_tradnl" sz="2000" smtClean="0"/>
              <a:pPr/>
              <a:t>9</a:t>
            </a:fld>
            <a:endParaRPr lang="es-ES_tradnl" sz="2000" dirty="0"/>
          </a:p>
        </p:txBody>
      </p:sp>
      <p:sp>
        <p:nvSpPr>
          <p:cNvPr id="10" name="7 Marcador de número de diapositiva"/>
          <p:cNvSpPr txBox="1">
            <a:spLocks/>
          </p:cNvSpPr>
          <p:nvPr/>
        </p:nvSpPr>
        <p:spPr>
          <a:xfrm>
            <a:off x="279606" y="6326187"/>
            <a:ext cx="2076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#UniversityHack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717439" y="71885"/>
            <a:ext cx="22766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b="1" dirty="0">
                <a:solidFill>
                  <a:schemeClr val="accent3">
                    <a:lumMod val="50000"/>
                  </a:schemeClr>
                </a:solidFill>
              </a:rPr>
              <a:t>WorkingData</a:t>
            </a:r>
            <a:endParaRPr lang="es-ES" sz="3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4677103" y="1979772"/>
            <a:ext cx="493986" cy="178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lecha derecha 12"/>
          <p:cNvSpPr/>
          <p:nvPr/>
        </p:nvSpPr>
        <p:spPr>
          <a:xfrm>
            <a:off x="4104289" y="2884797"/>
            <a:ext cx="493986" cy="178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Flecha derecha 13"/>
          <p:cNvSpPr/>
          <p:nvPr/>
        </p:nvSpPr>
        <p:spPr>
          <a:xfrm>
            <a:off x="3426529" y="3767814"/>
            <a:ext cx="483319" cy="2366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930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201</Words>
  <Application>Microsoft Office PowerPoint</Application>
  <PresentationFormat>Panorámica</PresentationFormat>
  <Paragraphs>75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Berlin Sans FB</vt:lpstr>
      <vt:lpstr>Calibri</vt:lpstr>
      <vt:lpstr>Calibri Light</vt:lpstr>
      <vt:lpstr>dt-line-business-01</vt:lpstr>
      <vt:lpstr>Open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RAUL LOPEZ JIMENEZ</cp:lastModifiedBy>
  <cp:revision>65</cp:revision>
  <dcterms:created xsi:type="dcterms:W3CDTF">2017-03-31T07:46:04Z</dcterms:created>
  <dcterms:modified xsi:type="dcterms:W3CDTF">2018-04-10T13:34:30Z</dcterms:modified>
</cp:coreProperties>
</file>